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7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84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71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940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1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03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34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8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61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276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627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F25C0-4D73-4F97-AE6B-0A412B8743F5}" type="datetimeFigureOut">
              <a:rPr lang="es-MX" smtClean="0"/>
              <a:t>15/02/2016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FB950-F246-487C-8BE8-CEFD51B0C25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853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2" cstate="print"/>
          <a:srcRect l="34974" t="22000" r="34137" b="26320"/>
          <a:stretch>
            <a:fillRect/>
          </a:stretch>
        </p:blipFill>
        <p:spPr>
          <a:xfrm>
            <a:off x="7326306" y="404664"/>
            <a:ext cx="507680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634" y="260648"/>
            <a:ext cx="872825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249742" y="548680"/>
            <a:ext cx="49685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>
                <a:latin typeface="Arial" pitchFamily="34" charset="0"/>
                <a:cs typeface="Arial" pitchFamily="34" charset="0"/>
              </a:rPr>
              <a:t>ESCUELA SUPERIOR DE ZIMAPÁN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789802" y="2564905"/>
            <a:ext cx="3618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Licenciatura en Derecho </a:t>
            </a:r>
          </a:p>
          <a:p>
            <a:pPr algn="ctr"/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Inglés VI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latin typeface="Arial" pitchFamily="34" charset="0"/>
                <a:cs typeface="Arial" pitchFamily="34" charset="0"/>
              </a:rPr>
              <a:t>L.E.L.I. Paulina Trujillo Castillo</a:t>
            </a:r>
          </a:p>
          <a:p>
            <a:pPr algn="ctr"/>
            <a:endParaRPr lang="es-MX" sz="23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>
                <a:latin typeface="Arial" pitchFamily="34" charset="0"/>
                <a:cs typeface="Arial" pitchFamily="34" charset="0"/>
              </a:rPr>
              <a:t>Enero – Junio 2016</a:t>
            </a:r>
          </a:p>
        </p:txBody>
      </p:sp>
    </p:spTree>
    <p:extLst>
      <p:ext uri="{BB962C8B-B14F-4D97-AF65-F5344CB8AC3E}">
        <p14:creationId xmlns:p14="http://schemas.microsoft.com/office/powerpoint/2010/main" val="38824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2800" dirty="0" err="1" smtClean="0">
                <a:latin typeface="Cambria" panose="02040503050406030204" pitchFamily="18" charset="0"/>
              </a:rPr>
              <a:t>Form</a:t>
            </a:r>
            <a:r>
              <a:rPr lang="es-MX" sz="2800" dirty="0" smtClean="0">
                <a:latin typeface="Cambria" panose="02040503050406030204" pitchFamily="18" charset="0"/>
              </a:rPr>
              <a:t> </a:t>
            </a:r>
            <a:endParaRPr lang="es-MX" sz="28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688197"/>
              </p:ext>
            </p:extLst>
          </p:nvPr>
        </p:nvGraphicFramePr>
        <p:xfrm>
          <a:off x="1524000" y="1397000"/>
          <a:ext cx="6096000" cy="9448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600" dirty="0" err="1" smtClean="0">
                          <a:latin typeface="Cambria" panose="02040503050406030204" pitchFamily="18" charset="0"/>
                        </a:rPr>
                        <a:t>If</a:t>
                      </a:r>
                      <a:r>
                        <a:rPr lang="es-MX" sz="2600" dirty="0" smtClean="0">
                          <a:latin typeface="Cambria" panose="02040503050406030204" pitchFamily="18" charset="0"/>
                        </a:rPr>
                        <a:t> + </a:t>
                      </a:r>
                      <a:r>
                        <a:rPr lang="es-MX" sz="2600" dirty="0" err="1" smtClean="0">
                          <a:latin typeface="Cambria" panose="02040503050406030204" pitchFamily="18" charset="0"/>
                        </a:rPr>
                        <a:t>past</a:t>
                      </a:r>
                      <a:r>
                        <a:rPr lang="es-MX" sz="2600" dirty="0" smtClean="0">
                          <a:latin typeface="Cambria" panose="02040503050406030204" pitchFamily="18" charset="0"/>
                        </a:rPr>
                        <a:t> simple</a:t>
                      </a:r>
                      <a:endParaRPr lang="es-MX" sz="2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600" dirty="0" smtClean="0">
                          <a:latin typeface="Cambria" panose="02040503050406030204" pitchFamily="18" charset="0"/>
                        </a:rPr>
                        <a:t>Modal </a:t>
                      </a:r>
                      <a:r>
                        <a:rPr lang="es-MX" sz="2600" dirty="0" err="1" smtClean="0">
                          <a:latin typeface="Cambria" panose="02040503050406030204" pitchFamily="18" charset="0"/>
                        </a:rPr>
                        <a:t>verb</a:t>
                      </a:r>
                      <a:endParaRPr lang="es-MX" sz="26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Cambria" panose="02040503050406030204" pitchFamily="18" charset="0"/>
                        </a:rPr>
                        <a:t>If</a:t>
                      </a:r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 I </a:t>
                      </a:r>
                      <a:r>
                        <a:rPr lang="es-MX" sz="2400" dirty="0" err="1" smtClean="0">
                          <a:latin typeface="Cambria" panose="02040503050406030204" pitchFamily="18" charset="0"/>
                        </a:rPr>
                        <a:t>were</a:t>
                      </a:r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s-MX" sz="2400" dirty="0" err="1" smtClean="0">
                          <a:latin typeface="Cambria" panose="02040503050406030204" pitchFamily="18" charset="0"/>
                        </a:rPr>
                        <a:t>rich</a:t>
                      </a:r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,</a:t>
                      </a:r>
                      <a:endParaRPr lang="es-MX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Cambria" panose="02040503050406030204" pitchFamily="18" charset="0"/>
                        </a:rPr>
                        <a:t>I’d</a:t>
                      </a:r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s-MX" sz="2400" dirty="0" err="1" smtClean="0">
                          <a:latin typeface="Cambria" panose="02040503050406030204" pitchFamily="18" charset="0"/>
                        </a:rPr>
                        <a:t>buy</a:t>
                      </a:r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 a </a:t>
                      </a:r>
                      <a:r>
                        <a:rPr lang="es-MX" sz="2400" dirty="0" err="1" smtClean="0">
                          <a:latin typeface="Cambria" panose="02040503050406030204" pitchFamily="18" charset="0"/>
                        </a:rPr>
                        <a:t>house</a:t>
                      </a:r>
                      <a:r>
                        <a:rPr lang="es-MX" sz="2400" dirty="0" smtClean="0">
                          <a:latin typeface="Cambria" panose="02040503050406030204" pitchFamily="18" charset="0"/>
                        </a:rPr>
                        <a:t>.</a:t>
                      </a:r>
                      <a:endParaRPr lang="es-MX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054660" y="3501008"/>
            <a:ext cx="3034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TIP!</a:t>
            </a:r>
          </a:p>
          <a:p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As a modal </a:t>
            </a:r>
            <a:r>
              <a:rPr lang="es-MX" dirty="0" err="1" smtClean="0">
                <a:latin typeface="Vijaya" panose="020B0604020202020204" pitchFamily="34" charset="0"/>
                <a:cs typeface="Vijaya" panose="020B0604020202020204" pitchFamily="34" charset="0"/>
              </a:rPr>
              <a:t>verb</a:t>
            </a:r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, </a:t>
            </a:r>
            <a:r>
              <a:rPr lang="es-MX" dirty="0" err="1" smtClean="0">
                <a:latin typeface="Vijaya" panose="020B0604020202020204" pitchFamily="34" charset="0"/>
                <a:cs typeface="Vijaya" panose="020B0604020202020204" pitchFamily="34" charset="0"/>
              </a:rPr>
              <a:t>we</a:t>
            </a:r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 can use WOULD (</a:t>
            </a:r>
            <a:r>
              <a:rPr lang="es-MX" dirty="0" err="1" smtClean="0">
                <a:latin typeface="Vijaya" panose="020B0604020202020204" pitchFamily="34" charset="0"/>
                <a:cs typeface="Vijaya" panose="020B0604020202020204" pitchFamily="34" charset="0"/>
              </a:rPr>
              <a:t>most</a:t>
            </a:r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 of </a:t>
            </a:r>
            <a:r>
              <a:rPr lang="es-MX" dirty="0" err="1" smtClean="0">
                <a:latin typeface="Vijaya" panose="020B0604020202020204" pitchFamily="34" charset="0"/>
                <a:cs typeface="Vijaya" panose="020B0604020202020204" pitchFamily="34" charset="0"/>
              </a:rPr>
              <a:t>the</a:t>
            </a:r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 time), COULD </a:t>
            </a:r>
            <a:r>
              <a:rPr lang="es-MX" dirty="0" err="1" smtClean="0">
                <a:latin typeface="Vijaya" panose="020B0604020202020204" pitchFamily="34" charset="0"/>
                <a:cs typeface="Vijaya" panose="020B0604020202020204" pitchFamily="34" charset="0"/>
              </a:rPr>
              <a:t>or</a:t>
            </a:r>
            <a:r>
              <a:rPr lang="es-MX" dirty="0" smtClean="0">
                <a:latin typeface="Vijaya" panose="020B0604020202020204" pitchFamily="34" charset="0"/>
                <a:cs typeface="Vijaya" panose="020B0604020202020204" pitchFamily="34" charset="0"/>
              </a:rPr>
              <a:t> MIGHT.</a:t>
            </a:r>
            <a:endParaRPr lang="es-MX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80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 err="1" smtClean="0">
                <a:latin typeface="Cambria" panose="02040503050406030204" pitchFamily="18" charset="0"/>
              </a:rPr>
              <a:t>Tip</a:t>
            </a:r>
            <a:r>
              <a:rPr lang="es-MX" sz="2800" dirty="0" smtClean="0">
                <a:latin typeface="Cambria" panose="02040503050406030204" pitchFamily="18" charset="0"/>
              </a:rPr>
              <a:t>!</a:t>
            </a:r>
            <a:endParaRPr lang="es-MX" sz="2800" dirty="0">
              <a:latin typeface="Cambria" panose="020405030504060302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>
            <a:normAutofit/>
          </a:bodyPr>
          <a:lstStyle/>
          <a:p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i="1" dirty="0" err="1" smtClean="0">
                <a:latin typeface="Cambria" panose="02040503050406030204" pitchFamily="18" charset="0"/>
              </a:rPr>
              <a:t>if</a:t>
            </a:r>
            <a:r>
              <a:rPr lang="es-MX" sz="2600" i="1" dirty="0" smtClean="0">
                <a:latin typeface="Cambria" panose="02040503050406030204" pitchFamily="18" charset="0"/>
              </a:rPr>
              <a:t> </a:t>
            </a:r>
            <a:r>
              <a:rPr lang="es-MX" sz="2600" i="1" dirty="0" err="1" smtClean="0">
                <a:latin typeface="Cambria" panose="02040503050406030204" pitchFamily="18" charset="0"/>
              </a:rPr>
              <a:t>clause</a:t>
            </a:r>
            <a:r>
              <a:rPr lang="es-MX" sz="2600" i="1" dirty="0" smtClean="0">
                <a:latin typeface="Cambria" panose="02040503050406030204" pitchFamily="18" charset="0"/>
              </a:rPr>
              <a:t> </a:t>
            </a:r>
            <a:r>
              <a:rPr lang="es-MX" sz="2600" dirty="0" smtClean="0">
                <a:latin typeface="Cambria" panose="02040503050406030204" pitchFamily="18" charset="0"/>
              </a:rPr>
              <a:t>can be </a:t>
            </a:r>
            <a:r>
              <a:rPr lang="es-MX" sz="2600" dirty="0" err="1" smtClean="0">
                <a:latin typeface="Cambria" panose="02040503050406030204" pitchFamily="18" charset="0"/>
              </a:rPr>
              <a:t>first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or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second</a:t>
            </a:r>
            <a:r>
              <a:rPr lang="es-MX" sz="2600" dirty="0" smtClean="0">
                <a:latin typeface="Cambria" panose="02040503050406030204" pitchFamily="18" charset="0"/>
              </a:rPr>
              <a:t> in </a:t>
            </a:r>
            <a:r>
              <a:rPr lang="es-MX" sz="2600" dirty="0" err="1" smtClean="0">
                <a:latin typeface="Cambria" panose="02040503050406030204" pitchFamily="18" charset="0"/>
              </a:rPr>
              <a:t>the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sentence</a:t>
            </a:r>
            <a:r>
              <a:rPr lang="es-MX" sz="2600" dirty="0" smtClean="0">
                <a:latin typeface="Cambria" panose="02040503050406030204" pitchFamily="18" charset="0"/>
              </a:rPr>
              <a:t>. </a:t>
            </a:r>
            <a:r>
              <a:rPr lang="es-MX" sz="2600" dirty="0" err="1" smtClean="0">
                <a:latin typeface="Cambria" panose="02040503050406030204" pitchFamily="18" charset="0"/>
              </a:rPr>
              <a:t>If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it</a:t>
            </a:r>
            <a:r>
              <a:rPr lang="es-MX" sz="2600" dirty="0" smtClean="0">
                <a:latin typeface="Cambria" panose="02040503050406030204" pitchFamily="18" charset="0"/>
              </a:rPr>
              <a:t> comes </a:t>
            </a:r>
            <a:r>
              <a:rPr lang="es-MX" sz="2600" dirty="0" err="1" smtClean="0">
                <a:latin typeface="Cambria" panose="02040503050406030204" pitchFamily="18" charset="0"/>
              </a:rPr>
              <a:t>first</a:t>
            </a:r>
            <a:r>
              <a:rPr lang="es-MX" sz="2600" dirty="0" smtClean="0">
                <a:latin typeface="Cambria" panose="02040503050406030204" pitchFamily="18" charset="0"/>
              </a:rPr>
              <a:t>, </a:t>
            </a:r>
            <a:r>
              <a:rPr lang="es-MX" sz="2600" dirty="0" err="1" smtClean="0">
                <a:latin typeface="Cambria" panose="02040503050406030204" pitchFamily="18" charset="0"/>
              </a:rPr>
              <a:t>we</a:t>
            </a:r>
            <a:r>
              <a:rPr lang="es-MX" sz="2600" dirty="0" smtClean="0">
                <a:latin typeface="Cambria" panose="02040503050406030204" pitchFamily="18" charset="0"/>
              </a:rPr>
              <a:t> use a </a:t>
            </a:r>
            <a:r>
              <a:rPr lang="es-MX" sz="2600" dirty="0" err="1" smtClean="0">
                <a:latin typeface="Cambria" panose="02040503050406030204" pitchFamily="18" charset="0"/>
              </a:rPr>
              <a:t>comma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after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it</a:t>
            </a:r>
            <a:r>
              <a:rPr lang="es-MX" sz="2600" dirty="0" smtClean="0">
                <a:latin typeface="Cambria" panose="02040503050406030204" pitchFamily="18" charset="0"/>
              </a:rPr>
              <a:t>.</a:t>
            </a:r>
            <a:endParaRPr lang="es-MX" sz="2600" dirty="0">
              <a:latin typeface="Cambria" panose="020405030504060302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199" y="2967335"/>
            <a:ext cx="82296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If</a:t>
            </a:r>
            <a:r>
              <a:rPr lang="es-E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3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she</a:t>
            </a:r>
            <a:r>
              <a:rPr lang="es-E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3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studied</a:t>
            </a:r>
            <a:r>
              <a:rPr lang="es-E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more, </a:t>
            </a:r>
            <a:r>
              <a:rPr lang="es-ES" sz="32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she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’d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have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better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grades.</a:t>
            </a:r>
          </a:p>
          <a:p>
            <a:pPr algn="ctr"/>
            <a:r>
              <a:rPr lang="es-ES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</a:p>
          <a:p>
            <a:pPr algn="ctr"/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She’d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have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better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grades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if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she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ES" sz="32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studied</a:t>
            </a:r>
            <a:r>
              <a:rPr lang="es-ES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more.</a:t>
            </a:r>
            <a:endParaRPr lang="es-ES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5144"/>
            <a:ext cx="2808312" cy="16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0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714348" y="642918"/>
            <a:ext cx="7772400" cy="450059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err="1" smtClean="0">
                <a:latin typeface="Cambria" pitchFamily="18" charset="0"/>
                <a:cs typeface="Arial" pitchFamily="34" charset="0"/>
              </a:rPr>
              <a:t>Conclusions</a:t>
            </a:r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Second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conditional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talks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very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improbable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situations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unlike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first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conditional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talks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real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situations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246" r="32937"/>
          <a:stretch/>
        </p:blipFill>
        <p:spPr>
          <a:xfrm>
            <a:off x="2134877" y="3212976"/>
            <a:ext cx="4931341" cy="27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11560" y="47667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 smtClean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Bibliografía sugerida para el tema:</a:t>
            </a:r>
          </a:p>
          <a:p>
            <a:pPr algn="just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just"/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Elementary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Book.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Redston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C.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Cunningham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, G. (2005).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Face2Face 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Pre-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Intermediate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Student’s</a:t>
            </a:r>
            <a:r>
              <a:rPr lang="es-MX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Book.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Cambridge, London. Cambridge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University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Press</a:t>
            </a:r>
            <a:r>
              <a:rPr lang="es-MX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.</a:t>
            </a:r>
          </a:p>
          <a:p>
            <a:pPr algn="just"/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endParaRPr lang="es-MX" sz="2800" b="1" dirty="0" smtClean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01670" y="620690"/>
            <a:ext cx="610267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latin typeface="Cambria" pitchFamily="18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 Resumen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abstract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): </a:t>
            </a:r>
          </a:p>
          <a:p>
            <a:pPr algn="just"/>
            <a:r>
              <a:rPr lang="es-MX" sz="2800" dirty="0">
                <a:latin typeface="Cambria" pitchFamily="18" charset="0"/>
                <a:cs typeface="Arial" pitchFamily="34" charset="0"/>
              </a:rPr>
              <a:t>Ésta presentación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muestra el uso, la forma y algunos ejemplos del segundo condicional.</a:t>
            </a:r>
          </a:p>
          <a:p>
            <a:pPr algn="just"/>
            <a:r>
              <a:rPr lang="es-MX" sz="2800" dirty="0" smtClean="0">
                <a:latin typeface="Cambria" pitchFamily="18" charset="0"/>
                <a:cs typeface="Arial" pitchFamily="34" charset="0"/>
              </a:rPr>
              <a:t>(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This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>
                <a:latin typeface="Cambria" pitchFamily="18" charset="0"/>
                <a:cs typeface="Arial" pitchFamily="34" charset="0"/>
              </a:rPr>
              <a:t>presentation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shows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use,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form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and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some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examples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second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conditional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.)</a:t>
            </a:r>
          </a:p>
          <a:p>
            <a:pPr algn="just"/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endParaRPr lang="es-MX" sz="2800" b="1" dirty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>
                <a:latin typeface="Cambria" pitchFamily="18" charset="0"/>
                <a:cs typeface="Arial" pitchFamily="34" charset="0"/>
              </a:rPr>
              <a:t> Palabras claves en idioma (</a:t>
            </a:r>
            <a:r>
              <a:rPr lang="es-MX" sz="2800" b="1" dirty="0" err="1">
                <a:latin typeface="Cambria" pitchFamily="18" charset="0"/>
                <a:cs typeface="Arial" pitchFamily="34" charset="0"/>
              </a:rPr>
              <a:t>keywords</a:t>
            </a:r>
            <a:r>
              <a:rPr lang="es-MX" sz="2800" b="1" dirty="0">
                <a:latin typeface="Cambria" pitchFamily="18" charset="0"/>
                <a:cs typeface="Arial" pitchFamily="34" charset="0"/>
              </a:rPr>
              <a:t>): </a:t>
            </a:r>
          </a:p>
          <a:p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Conditional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if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past</a:t>
            </a: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simple,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verb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,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main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clause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1655676" y="1196752"/>
            <a:ext cx="5829300" cy="45365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b="1" dirty="0">
                <a:latin typeface="Cambria" pitchFamily="18" charset="0"/>
                <a:cs typeface="Arial" pitchFamily="34" charset="0"/>
              </a:rPr>
              <a:t>Objetivo general: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El alumno podrá entender y compartir información acerca de experiencias, eventos pasados que continúan en el presente, hablar acerca de sentimientos personales así como también el expresar acuerdo y/o desacuerdo con el propósito de mantener una interacción social de sucesos pasados en relación con el presente.</a:t>
            </a:r>
            <a:endParaRPr lang="es-MX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8571" y="332656"/>
            <a:ext cx="7772400" cy="576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2800" b="1" dirty="0" smtClean="0">
              <a:latin typeface="Cambria" pitchFamily="18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Nombre de la unidad:</a:t>
            </a:r>
          </a:p>
          <a:p>
            <a:pPr marL="0" indent="0">
              <a:buNone/>
            </a:pPr>
            <a:r>
              <a:rPr lang="es-MX" sz="2800" dirty="0" smtClean="0">
                <a:latin typeface="Cambria" pitchFamily="18" charset="0"/>
                <a:cs typeface="Arial" pitchFamily="34" charset="0"/>
              </a:rPr>
              <a:t>1.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Life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isn’t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perfect</a:t>
            </a:r>
            <a:endParaRPr lang="es-MX" sz="2800" dirty="0">
              <a:latin typeface="Cambria" pitchFamily="18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 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Objetivo de la unidad:</a:t>
            </a:r>
          </a:p>
          <a:p>
            <a:pPr marL="0" indent="0" algn="just">
              <a:buNone/>
            </a:pPr>
            <a:r>
              <a:rPr lang="es-MX" sz="2800" dirty="0">
                <a:latin typeface="Cambria" pitchFamily="18" charset="0"/>
              </a:rPr>
              <a:t>Al término de la unidad, el alumno será capaz de hablar acerca de situaciones hipotéticas, de comprender modismos y de hacer invitaciones.</a:t>
            </a:r>
            <a:endParaRPr lang="es-MX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683568" y="836712"/>
            <a:ext cx="7772400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Tema:</a:t>
            </a:r>
          </a:p>
          <a:p>
            <a:endParaRPr lang="es-MX" sz="2800" b="1" dirty="0" smtClean="0">
              <a:latin typeface="Cambria" pitchFamily="18" charset="0"/>
              <a:cs typeface="Arial" pitchFamily="34" charset="0"/>
            </a:endParaRPr>
          </a:p>
          <a:p>
            <a:pPr>
              <a:buNone/>
            </a:pPr>
            <a:r>
              <a:rPr lang="es-MX" sz="2800" dirty="0">
                <a:latin typeface="Cambria" pitchFamily="18" charset="0"/>
                <a:cs typeface="Arial" pitchFamily="34" charset="0"/>
              </a:rPr>
              <a:t> 1. 2. 2. Infinitivos y gerundios.</a:t>
            </a:r>
          </a:p>
          <a:p>
            <a:pPr>
              <a:buNone/>
            </a:pPr>
            <a:endParaRPr lang="es-MX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Introducción:</a:t>
            </a:r>
          </a:p>
          <a:p>
            <a:pPr marL="0" indent="0" algn="just">
              <a:buNone/>
            </a:pP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use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the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second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conditional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talk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about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hypothetical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situations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which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are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ooposite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to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es-MX" sz="2800" dirty="0" err="1" smtClean="0">
                <a:latin typeface="Cambria" pitchFamily="18" charset="0"/>
                <a:cs typeface="Arial" pitchFamily="34" charset="0"/>
              </a:rPr>
              <a:t>reality</a:t>
            </a:r>
            <a:r>
              <a:rPr lang="es-MX" sz="2800" dirty="0" smtClean="0">
                <a:latin typeface="Cambria" pitchFamily="18" charset="0"/>
                <a:cs typeface="Arial" pitchFamily="34" charset="0"/>
              </a:rPr>
              <a:t>.</a:t>
            </a:r>
            <a:endParaRPr lang="es-MX" sz="2800" dirty="0" smtClean="0">
              <a:latin typeface="Cambria" pitchFamily="18" charset="0"/>
              <a:cs typeface="Arial" pitchFamily="34" charset="0"/>
            </a:endParaRPr>
          </a:p>
          <a:p>
            <a:pPr algn="just">
              <a:buNone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	</a:t>
            </a:r>
            <a:endParaRPr lang="es-MX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texto"/>
          <p:cNvSpPr txBox="1">
            <a:spLocks/>
          </p:cNvSpPr>
          <p:nvPr/>
        </p:nvSpPr>
        <p:spPr>
          <a:xfrm>
            <a:off x="664298" y="620688"/>
            <a:ext cx="7772400" cy="657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 smtClean="0">
                <a:latin typeface="Cambria" pitchFamily="18" charset="0"/>
                <a:cs typeface="Arial" pitchFamily="34" charset="0"/>
              </a:rPr>
              <a:t>Desarrollo del tema:</a:t>
            </a:r>
          </a:p>
          <a:p>
            <a:endParaRPr lang="es-MX" sz="2800" b="1" dirty="0" smtClean="0">
              <a:latin typeface="Cambria" pitchFamily="18" charset="0"/>
            </a:endParaRPr>
          </a:p>
          <a:p>
            <a:endParaRPr lang="es-MX" sz="2800" b="1" dirty="0">
              <a:latin typeface="Cambria" pitchFamily="18" charset="0"/>
            </a:endParaRPr>
          </a:p>
        </p:txBody>
      </p:sp>
      <p:sp>
        <p:nvSpPr>
          <p:cNvPr id="18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277888"/>
            <a:ext cx="8363272" cy="4383360"/>
          </a:xfrm>
        </p:spPr>
        <p:txBody>
          <a:bodyPr>
            <a:normAutofit/>
          </a:bodyPr>
          <a:lstStyle/>
          <a:p>
            <a:pPr marL="274320" indent="-274320" algn="just">
              <a:spcBef>
                <a:spcPts val="580"/>
              </a:spcBef>
              <a:buFont typeface="Wingdings 2"/>
              <a:buChar char=""/>
              <a:defRPr/>
            </a:pPr>
            <a:r>
              <a:rPr lang="es-MX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Second</a:t>
            </a: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 </a:t>
            </a:r>
            <a:r>
              <a:rPr lang="es-MX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conditional</a:t>
            </a: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 </a:t>
            </a:r>
            <a:r>
              <a:rPr lang="es-MX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talks</a:t>
            </a: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 </a:t>
            </a:r>
            <a:r>
              <a:rPr lang="es-MX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about</a:t>
            </a: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 a </a:t>
            </a:r>
            <a:r>
              <a:rPr lang="es-MX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very</a:t>
            </a:r>
            <a:r>
              <a:rPr lang="es-MX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 improbable </a:t>
            </a:r>
            <a:r>
              <a:rPr lang="es-MX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situation</a:t>
            </a:r>
            <a:r>
              <a:rPr lang="es-MX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FangSong" pitchFamily="49" charset="-122"/>
              </a:rPr>
              <a:t>.</a:t>
            </a:r>
            <a:endParaRPr lang="es-MX" sz="2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ea typeface="FangSong" pitchFamily="49" charset="-122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190749"/>
            <a:ext cx="3312368" cy="4024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544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864096"/>
          </a:xfrm>
        </p:spPr>
        <p:txBody>
          <a:bodyPr>
            <a:normAutofit/>
          </a:bodyPr>
          <a:lstStyle/>
          <a:p>
            <a:r>
              <a:rPr lang="es-MX" sz="2600" dirty="0" err="1" smtClean="0">
                <a:latin typeface="Cambria" panose="02040503050406030204" pitchFamily="18" charset="0"/>
              </a:rPr>
              <a:t>Let’s</a:t>
            </a:r>
            <a:r>
              <a:rPr lang="es-MX" sz="2600" dirty="0" smtClean="0">
                <a:latin typeface="Cambria" panose="02040503050406030204" pitchFamily="18" charset="0"/>
              </a:rPr>
              <a:t> </a:t>
            </a:r>
            <a:r>
              <a:rPr lang="es-MX" sz="2600" dirty="0" err="1" smtClean="0">
                <a:latin typeface="Cambria" panose="02040503050406030204" pitchFamily="18" charset="0"/>
              </a:rPr>
              <a:t>watch</a:t>
            </a:r>
            <a:r>
              <a:rPr lang="es-MX" sz="2600" dirty="0" smtClean="0">
                <a:latin typeface="Cambria" panose="02040503050406030204" pitchFamily="18" charset="0"/>
              </a:rPr>
              <a:t> more </a:t>
            </a:r>
            <a:r>
              <a:rPr lang="es-MX" sz="2600" dirty="0" err="1" smtClean="0">
                <a:latin typeface="Cambria" panose="02040503050406030204" pitchFamily="18" charset="0"/>
              </a:rPr>
              <a:t>examples</a:t>
            </a:r>
            <a:r>
              <a:rPr lang="es-MX" sz="2600" dirty="0" smtClean="0">
                <a:latin typeface="Cambria" panose="02040503050406030204" pitchFamily="18" charset="0"/>
              </a:rPr>
              <a:t>…</a:t>
            </a:r>
            <a:endParaRPr lang="es-MX" sz="2600" dirty="0">
              <a:latin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4982890" cy="3321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012160" y="289458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Cambria" panose="02040503050406030204" pitchFamily="18" charset="0"/>
              </a:rPr>
              <a:t>But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she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is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not</a:t>
            </a:r>
            <a:r>
              <a:rPr lang="es-MX" dirty="0" smtClean="0">
                <a:latin typeface="Cambria" panose="02040503050406030204" pitchFamily="18" charset="0"/>
              </a:rPr>
              <a:t> </a:t>
            </a:r>
            <a:r>
              <a:rPr lang="es-MX" dirty="0" err="1" smtClean="0">
                <a:latin typeface="Cambria" panose="02040503050406030204" pitchFamily="18" charset="0"/>
              </a:rPr>
              <a:t>him</a:t>
            </a:r>
            <a:r>
              <a:rPr lang="es-MX" dirty="0" smtClean="0">
                <a:latin typeface="Cambria" panose="02040503050406030204" pitchFamily="18" charset="0"/>
              </a:rPr>
              <a:t>…</a:t>
            </a:r>
            <a:endParaRPr lang="es-MX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0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40768"/>
            <a:ext cx="3788246" cy="3756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971600" y="303417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But</a:t>
            </a:r>
            <a:r>
              <a:rPr lang="es-MX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he </a:t>
            </a:r>
            <a:r>
              <a:rPr lang="es-MX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</a:t>
            </a:r>
            <a:r>
              <a:rPr lang="es-MX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s-MX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big</a:t>
            </a:r>
            <a:r>
              <a:rPr lang="es-MX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es-MX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40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31" y="1556793"/>
            <a:ext cx="6147281" cy="34468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39752" y="530120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But</a:t>
            </a:r>
            <a:r>
              <a:rPr lang="es-MX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I </a:t>
            </a:r>
            <a:r>
              <a:rPr lang="es-MX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haven’t</a:t>
            </a:r>
            <a:r>
              <a:rPr lang="es-MX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MX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that</a:t>
            </a:r>
            <a:r>
              <a:rPr lang="es-MX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MX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amout</a:t>
            </a:r>
            <a:r>
              <a:rPr lang="es-MX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of </a:t>
            </a:r>
            <a:r>
              <a:rPr lang="es-MX" dirty="0" err="1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money</a:t>
            </a:r>
            <a:r>
              <a:rPr lang="es-MX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… </a:t>
            </a:r>
            <a:r>
              <a:rPr lang="es-MX" dirty="0" smtClean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  <a:sym typeface="Wingdings" panose="05000000000000000000" pitchFamily="2" charset="2"/>
              </a:rPr>
              <a:t> </a:t>
            </a:r>
            <a:endParaRPr lang="es-MX" dirty="0"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08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398</Words>
  <Application>Microsoft Office PowerPoint</Application>
  <PresentationFormat>Presentación en pantalla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 Unicode MS</vt:lpstr>
      <vt:lpstr>FangSong</vt:lpstr>
      <vt:lpstr>Arial</vt:lpstr>
      <vt:lpstr>Calibri</vt:lpstr>
      <vt:lpstr>Cambria</vt:lpstr>
      <vt:lpstr>Microsoft Himalaya</vt:lpstr>
      <vt:lpstr>Vijaya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 </vt:lpstr>
      <vt:lpstr>Tip!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Alumno(a)</dc:creator>
  <cp:lastModifiedBy>Docente</cp:lastModifiedBy>
  <cp:revision>12</cp:revision>
  <dcterms:created xsi:type="dcterms:W3CDTF">2016-02-11T23:49:11Z</dcterms:created>
  <dcterms:modified xsi:type="dcterms:W3CDTF">2016-02-15T16:17:15Z</dcterms:modified>
</cp:coreProperties>
</file>